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5"/>
  </p:notesMasterIdLst>
  <p:sldIdLst>
    <p:sldId id="260" r:id="rId2"/>
    <p:sldId id="293" r:id="rId3"/>
    <p:sldId id="339" r:id="rId4"/>
    <p:sldId id="340" r:id="rId5"/>
    <p:sldId id="338" r:id="rId6"/>
    <p:sldId id="330" r:id="rId7"/>
    <p:sldId id="320" r:id="rId8"/>
    <p:sldId id="321" r:id="rId9"/>
    <p:sldId id="331" r:id="rId10"/>
    <p:sldId id="332" r:id="rId11"/>
    <p:sldId id="334" r:id="rId12"/>
    <p:sldId id="335" r:id="rId13"/>
    <p:sldId id="336" r:id="rId14"/>
    <p:sldId id="337" r:id="rId15"/>
    <p:sldId id="322" r:id="rId16"/>
    <p:sldId id="323" r:id="rId17"/>
    <p:sldId id="324" r:id="rId18"/>
    <p:sldId id="326" r:id="rId19"/>
    <p:sldId id="333" r:id="rId20"/>
    <p:sldId id="327" r:id="rId21"/>
    <p:sldId id="328" r:id="rId22"/>
    <p:sldId id="341" r:id="rId23"/>
    <p:sldId id="288" r:id="rId24"/>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59" autoAdjust="0"/>
    <p:restoredTop sz="99280" autoAdjust="0"/>
  </p:normalViewPr>
  <p:slideViewPr>
    <p:cSldViewPr snapToGrid="0">
      <p:cViewPr varScale="1">
        <p:scale>
          <a:sx n="87" d="100"/>
          <a:sy n="87" d="100"/>
        </p:scale>
        <p:origin x="-66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5/14/2024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nSpc>
                <a:spcPct val="110000"/>
              </a:lnSpc>
              <a:buNone/>
            </a:pPr>
            <a:r>
              <a:rPr lang="en-US" dirty="0"/>
              <a:t>Place your title on this first slide and include any</a:t>
            </a:r>
            <a:r>
              <a:rPr lang="en-US" baseline="0" dirty="0"/>
              <a:t> subtitle. </a:t>
            </a:r>
          </a:p>
          <a:p>
            <a:pPr marL="0" indent="0">
              <a:lnSpc>
                <a:spcPct val="110000"/>
              </a:lnSpc>
              <a:buNone/>
            </a:pPr>
            <a:endParaRPr lang="en-US" dirty="0"/>
          </a:p>
          <a:p>
            <a:pPr>
              <a:lnSpc>
                <a:spcPct val="110000"/>
              </a:lnSpc>
            </a:pPr>
            <a:r>
              <a:rPr lang="en-US" sz="1400" dirty="0">
                <a:latin typeface="Arial" panose="020B0604020202020204" pitchFamily="34" charset="0"/>
                <a:cs typeface="Arial" panose="020B0604020202020204" pitchFamily="34" charset="0"/>
              </a:rPr>
              <a:t>DO NOT CHANGE THE FORMAT OF THIS TEMPLATE.</a:t>
            </a:r>
            <a:r>
              <a:rPr lang="en-US" sz="1400" baseline="0" dirty="0">
                <a:latin typeface="Arial" panose="020B0604020202020204" pitchFamily="34" charset="0"/>
                <a:cs typeface="Arial" panose="020B0604020202020204" pitchFamily="34" charset="0"/>
              </a:rPr>
              <a:t> If you are creating ATTC-branded slides, you must use this template.</a:t>
            </a:r>
            <a:r>
              <a:rPr lang="en-US" sz="1400" dirty="0">
                <a:latin typeface="Arial" panose="020B0604020202020204" pitchFamily="34" charset="0"/>
                <a:cs typeface="Arial" panose="020B0604020202020204" pitchFamily="34" charset="0"/>
              </a:rPr>
              <a:t>  If you move around boxes, make</a:t>
            </a:r>
            <a:r>
              <a:rPr lang="en-US" sz="1400" baseline="0" dirty="0">
                <a:latin typeface="Arial" panose="020B0604020202020204" pitchFamily="34" charset="0"/>
                <a:cs typeface="Arial" panose="020B0604020202020204" pitchFamily="34" charset="0"/>
              </a:rPr>
              <a:t> sure to check the reading order.  If you widen any boxes they must not overlap any other box.</a:t>
            </a: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IF YOU ADD ANY GRAPHICS,</a:t>
            </a:r>
            <a:r>
              <a:rPr lang="en-US" sz="1400" baseline="0" dirty="0">
                <a:latin typeface="Arial" panose="020B0604020202020204" pitchFamily="34" charset="0"/>
                <a:cs typeface="Arial" panose="020B0604020202020204" pitchFamily="34" charset="0"/>
              </a:rPr>
              <a:t> you will need to add ALT TEXT and check READING ORDER.  </a:t>
            </a:r>
            <a:endParaRPr lang="en-US" baseline="0" dirty="0"/>
          </a:p>
          <a:p>
            <a:pPr>
              <a:lnSpc>
                <a:spcPct val="110000"/>
              </a:lnSpc>
            </a:pPr>
            <a:endParaRPr lang="en-US" sz="14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sz="1400" baseline="0" dirty="0">
                <a:latin typeface="Arial" panose="020B0604020202020204" pitchFamily="34" charset="0"/>
                <a:cs typeface="Arial" panose="020B0604020202020204" pitchFamily="34" charset="0"/>
              </a:rPr>
              <a:t>(If the notes on ALT TEXT and READING ORDER do not make sense to you, please let the ATTC National Coordinating Office know to help with remediation.)</a:t>
            </a:r>
          </a:p>
          <a:p>
            <a:pPr>
              <a:lnSpc>
                <a:spcPct val="110000"/>
              </a:lnSpc>
            </a:pP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33712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Substance test kits including fentanyl test strips</a:t>
            </a:r>
          </a:p>
          <a:p>
            <a:r>
              <a:rPr lang="en-US" dirty="0"/>
              <a:t>2- Use of Narcan to reverse overdose</a:t>
            </a:r>
          </a:p>
          <a:p>
            <a:r>
              <a:rPr lang="en-US" dirty="0"/>
              <a:t>3- Needle exchange programs</a:t>
            </a:r>
          </a:p>
          <a:p>
            <a:r>
              <a:rPr lang="en-US" dirty="0"/>
              <a:t>4- Giving individuals supplies to promote sterile injection and reduce infectious disease transmission through injection drug use, including sterile needles.</a:t>
            </a:r>
          </a:p>
          <a:p>
            <a:r>
              <a:rPr lang="en-US" dirty="0"/>
              <a:t>5- Informing individuals to never use alone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040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Of course you know that using these templates does not mean that your presentation is 508 compliant.  There is much more to making a presentation 508 compliant than just using templates. However, if you use these slides </a:t>
            </a:r>
            <a:r>
              <a:rPr lang="en-US" sz="1400" baseline="0" dirty="0">
                <a:latin typeface="Arial" panose="020B0604020202020204" pitchFamily="34" charset="0"/>
                <a:cs typeface="Arial" panose="020B0604020202020204" pitchFamily="34" charset="0"/>
              </a:rPr>
              <a:t>it makes remediation easier and quicker.</a:t>
            </a: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86180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Of course you know that using these templates does not mean that your presentation is 508 compliant.  There is much more to making a presentation 508 compliant than just using templates. However, if you use these slides </a:t>
            </a:r>
            <a:r>
              <a:rPr lang="en-US" sz="1400" baseline="0" dirty="0">
                <a:latin typeface="Arial" panose="020B0604020202020204" pitchFamily="34" charset="0"/>
                <a:cs typeface="Arial" panose="020B0604020202020204" pitchFamily="34" charset="0"/>
              </a:rPr>
              <a:t>it makes remediation easier and quicker.</a:t>
            </a: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5</a:t>
            </a:fld>
            <a:endParaRPr lang="en-US"/>
          </a:p>
        </p:txBody>
      </p:sp>
    </p:spTree>
    <p:extLst>
      <p:ext uri="{BB962C8B-B14F-4D97-AF65-F5344CB8AC3E}">
        <p14:creationId xmlns:p14="http://schemas.microsoft.com/office/powerpoint/2010/main" val="86180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Of course you know that using these templates does not mean that your presentation is 508 compliant.  There is much more to making a presentation 508 compliant than just using templates. However, if you use these slides </a:t>
            </a:r>
            <a:r>
              <a:rPr lang="en-US" sz="1400" baseline="0" dirty="0">
                <a:latin typeface="Arial" panose="020B0604020202020204" pitchFamily="34" charset="0"/>
                <a:cs typeface="Arial" panose="020B0604020202020204" pitchFamily="34" charset="0"/>
              </a:rPr>
              <a:t>it makes remediation easier and quicker.</a:t>
            </a: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6</a:t>
            </a:fld>
            <a:endParaRPr lang="en-US"/>
          </a:p>
        </p:txBody>
      </p:sp>
    </p:spTree>
    <p:extLst>
      <p:ext uri="{BB962C8B-B14F-4D97-AF65-F5344CB8AC3E}">
        <p14:creationId xmlns:p14="http://schemas.microsoft.com/office/powerpoint/2010/main" val="861803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5854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585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5854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5854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5854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4"/>
          <p:cNvSpPr>
            <a:spLocks noGrp="1"/>
          </p:cNvSpPr>
          <p:nvPr>
            <p:ph type="pic" sz="quarter" idx="10" hasCustomPrompt="1"/>
          </p:nvPr>
        </p:nvSpPr>
        <p:spPr>
          <a:xfrm>
            <a:off x="2148418" y="1"/>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ATTC Stacked bars here on actual first slide (not in Master).  Don’t forget to add alt text.</a:t>
            </a:r>
          </a:p>
        </p:txBody>
      </p:sp>
    </p:spTree>
    <p:custDataLst>
      <p:tags r:id="rId1"/>
    </p:custDataLst>
    <p:extLst>
      <p:ext uri="{BB962C8B-B14F-4D97-AF65-F5344CB8AC3E}">
        <p14:creationId xmlns:p14="http://schemas.microsoft.com/office/powerpoint/2010/main" val="54002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12192000" cy="940424"/>
          </a:xfrm>
        </p:spPr>
        <p:txBody>
          <a:bodyPr/>
          <a:lstStyle/>
          <a:p>
            <a:r>
              <a:rPr lang="en-US" dirty="0"/>
              <a:t>Click to edit Master title style</a:t>
            </a:r>
          </a:p>
        </p:txBody>
      </p:sp>
      <p:sp>
        <p:nvSpPr>
          <p:cNvPr id="3" name="Content Placeholder 2"/>
          <p:cNvSpPr>
            <a:spLocks noGrp="1"/>
          </p:cNvSpPr>
          <p:nvPr>
            <p:ph idx="1"/>
          </p:nvPr>
        </p:nvSpPr>
        <p:spPr>
          <a:xfrm>
            <a:off x="838200" y="1335279"/>
            <a:ext cx="105156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hasCustomPrompt="1"/>
          </p:nvPr>
        </p:nvSpPr>
        <p:spPr>
          <a:xfrm>
            <a:off x="0" y="5995989"/>
            <a:ext cx="4447117" cy="788987"/>
          </a:xfrm>
        </p:spPr>
        <p:txBody>
          <a:bodyPr>
            <a:noAutofit/>
          </a:bodyPr>
          <a:lstStyle>
            <a:lvl1pPr>
              <a:defRPr sz="2000" baseline="0"/>
            </a:lvl1pPr>
          </a:lstStyle>
          <a:p>
            <a:r>
              <a:rPr lang="en-US" dirty="0"/>
              <a:t>If second slide, put your logo on actual slide here (Master) with alt text.</a:t>
            </a:r>
          </a:p>
        </p:txBody>
      </p:sp>
      <p:sp>
        <p:nvSpPr>
          <p:cNvPr id="7" name="Picture Placeholder 6"/>
          <p:cNvSpPr>
            <a:spLocks noGrp="1"/>
          </p:cNvSpPr>
          <p:nvPr>
            <p:ph type="pic" sz="quarter" idx="11" hasCustomPrompt="1"/>
          </p:nvPr>
        </p:nvSpPr>
        <p:spPr>
          <a:xfrm>
            <a:off x="7440085" y="5923396"/>
            <a:ext cx="4751916" cy="862012"/>
          </a:xfrm>
        </p:spPr>
        <p:txBody>
          <a:bodyPr>
            <a:noAutofit/>
          </a:bodyPr>
          <a:lstStyle>
            <a:lvl1pPr>
              <a:defRPr sz="2000" baseline="0"/>
            </a:lvl1pPr>
          </a:lstStyle>
          <a:p>
            <a:r>
              <a:rPr lang="en-US" dirty="0"/>
              <a:t>If this is your second slide, put the ATTC stacked bars here (Master) with alt text.</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896147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12192000" cy="940424"/>
          </a:xfrm>
        </p:spPr>
        <p:txBody>
          <a:bodyPr/>
          <a:lstStyle/>
          <a:p>
            <a:r>
              <a:rPr lang="en-US" dirty="0"/>
              <a:t>Click to edit Master title style</a:t>
            </a:r>
          </a:p>
        </p:txBody>
      </p:sp>
      <p:sp>
        <p:nvSpPr>
          <p:cNvPr id="3" name="Content Placeholder 2"/>
          <p:cNvSpPr>
            <a:spLocks noGrp="1"/>
          </p:cNvSpPr>
          <p:nvPr>
            <p:ph idx="1"/>
          </p:nvPr>
        </p:nvSpPr>
        <p:spPr>
          <a:xfrm>
            <a:off x="838200" y="1335279"/>
            <a:ext cx="105156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428" y="6178377"/>
            <a:ext cx="3609626" cy="642551"/>
          </a:xfrm>
          <a:prstGeom prst="rect">
            <a:avLst/>
          </a:prstGeom>
        </p:spPr>
      </p:pic>
    </p:spTree>
    <p:custDataLst>
      <p:tags r:id="rId1"/>
    </p:custDataLst>
    <p:extLst>
      <p:ext uri="{BB962C8B-B14F-4D97-AF65-F5344CB8AC3E}">
        <p14:creationId xmlns:p14="http://schemas.microsoft.com/office/powerpoint/2010/main" val="1395642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68448" y="155707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4697" y="155707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0" hasCustomPrompt="1"/>
          </p:nvPr>
        </p:nvSpPr>
        <p:spPr>
          <a:xfrm>
            <a:off x="152401" y="6151564"/>
            <a:ext cx="5236633" cy="706437"/>
          </a:xfrm>
        </p:spPr>
        <p:txBody>
          <a:bodyPr/>
          <a:lstStyle>
            <a:lvl1pPr>
              <a:defRPr baseline="0"/>
            </a:lvl1pPr>
          </a:lstStyle>
          <a:p>
            <a:r>
              <a:rPr lang="en-US" dirty="0"/>
              <a:t>Your logo on Master slide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1749794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dirty="0"/>
              <a:t>Click to edit Master title style</a:t>
            </a:r>
          </a:p>
        </p:txBody>
      </p:sp>
      <p:sp>
        <p:nvSpPr>
          <p:cNvPr id="3" name="Text Placeholder 2"/>
          <p:cNvSpPr>
            <a:spLocks noGrp="1"/>
          </p:cNvSpPr>
          <p:nvPr>
            <p:ph type="body" idx="1"/>
          </p:nvPr>
        </p:nvSpPr>
        <p:spPr>
          <a:xfrm>
            <a:off x="840099" y="1360457"/>
            <a:ext cx="51574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099"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3" y="1360457"/>
            <a:ext cx="51828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513"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p:cNvSpPr>
          <p:nvPr>
            <p:ph type="pic" sz="quarter" idx="10"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081816"/>
          </a:xfrm>
        </p:spPr>
        <p:txBody>
          <a:bodyPr/>
          <a:lstStyle/>
          <a:p>
            <a:r>
              <a:rPr lang="en-US" dirty="0"/>
              <a:t>Click to edit Master title style</a:t>
            </a:r>
          </a:p>
        </p:txBody>
      </p:sp>
      <p:sp>
        <p:nvSpPr>
          <p:cNvPr id="7" name="Content Placeholder 6"/>
          <p:cNvSpPr>
            <a:spLocks noGrp="1"/>
          </p:cNvSpPr>
          <p:nvPr>
            <p:ph sz="quarter" idx="10"/>
          </p:nvPr>
        </p:nvSpPr>
        <p:spPr>
          <a:xfrm>
            <a:off x="3716340" y="5004952"/>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276228" y="1710896"/>
            <a:ext cx="4919889" cy="317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996113" y="1710890"/>
            <a:ext cx="4919472"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p:cNvSpPr>
          <p:nvPr>
            <p:ph type="pic" sz="quarter" idx="13" hasCustomPrompt="1"/>
          </p:nvPr>
        </p:nvSpPr>
        <p:spPr>
          <a:xfrm>
            <a:off x="152401" y="6151564"/>
            <a:ext cx="5236633" cy="706437"/>
          </a:xfrm>
        </p:spPr>
        <p:txBody>
          <a:bodyPr/>
          <a:lstStyle>
            <a:lvl1pPr>
              <a:defRPr baseline="0"/>
            </a:lvl1pPr>
          </a:lstStyle>
          <a:p>
            <a:r>
              <a:rPr lang="en-US" dirty="0"/>
              <a:t>Your logo on Master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1932288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09"/>
            <a:ext cx="12191999" cy="887693"/>
          </a:xfrm>
        </p:spPr>
        <p:txBody>
          <a:bodyPr anchor="b">
            <a:normAutofit/>
          </a:bodyPr>
          <a:lstStyle>
            <a:lvl1pPr>
              <a:defRPr sz="4400"/>
            </a:lvl1pPr>
          </a:lstStyle>
          <a:p>
            <a:r>
              <a:rPr lang="en-US" dirty="0"/>
              <a:t>Click to edit Master title style</a:t>
            </a:r>
          </a:p>
        </p:txBody>
      </p:sp>
      <p:sp>
        <p:nvSpPr>
          <p:cNvPr id="11" name="Text Placeholder 10"/>
          <p:cNvSpPr>
            <a:spLocks noGrp="1"/>
          </p:cNvSpPr>
          <p:nvPr>
            <p:ph type="body" sz="quarter" idx="11"/>
          </p:nvPr>
        </p:nvSpPr>
        <p:spPr>
          <a:xfrm>
            <a:off x="377825" y="3526024"/>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377825" y="1668649"/>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p:cNvSpPr>
          <p:nvPr>
            <p:ph type="pic" sz="quarter" idx="13"/>
          </p:nvPr>
        </p:nvSpPr>
        <p:spPr>
          <a:xfrm>
            <a:off x="7735888" y="1668643"/>
            <a:ext cx="3570288" cy="1392918"/>
          </a:xfrm>
        </p:spPr>
        <p:txBody>
          <a:bodyPr/>
          <a:lstStyle/>
          <a:p>
            <a:endParaRPr lang="en-US"/>
          </a:p>
        </p:txBody>
      </p:sp>
      <p:sp>
        <p:nvSpPr>
          <p:cNvPr id="17" name="Picture Placeholder 16"/>
          <p:cNvSpPr>
            <a:spLocks noGrp="1"/>
          </p:cNvSpPr>
          <p:nvPr>
            <p:ph type="pic" sz="quarter" idx="14"/>
          </p:nvPr>
        </p:nvSpPr>
        <p:spPr>
          <a:xfrm>
            <a:off x="7735888" y="3526018"/>
            <a:ext cx="3575304" cy="1389888"/>
          </a:xfrm>
        </p:spPr>
        <p:txBody>
          <a:bodyPr/>
          <a:lstStyle/>
          <a:p>
            <a:endParaRPr lang="en-US"/>
          </a:p>
        </p:txBody>
      </p:sp>
      <p:sp>
        <p:nvSpPr>
          <p:cNvPr id="8" name="Picture Placeholder 7"/>
          <p:cNvSpPr>
            <a:spLocks noGrp="1"/>
          </p:cNvSpPr>
          <p:nvPr>
            <p:ph type="pic" sz="quarter" idx="15"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168642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494909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9" r:id="rId14"/>
    <p:sldLayoutId id="2147483680" r:id="rId15"/>
    <p:sldLayoutId id="2147483663" r:id="rId16"/>
    <p:sldLayoutId id="2147483655" r:id="rId17"/>
    <p:sldLayoutId id="214748365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hanerhernandez@ao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williamwhitepapaer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786" y="649069"/>
            <a:ext cx="11946426" cy="1969869"/>
          </a:xfrm>
          <a:solidFill>
            <a:schemeClr val="accent2"/>
          </a:solidFill>
        </p:spPr>
        <p:txBody>
          <a:bodyPr>
            <a:normAutofit/>
          </a:bodyPr>
          <a:lstStyle/>
          <a:p>
            <a:r>
              <a:rPr lang="en-US" b="1" dirty="0" smtClean="0">
                <a:latin typeface="Arial"/>
              </a:rPr>
              <a:t>Harm </a:t>
            </a:r>
            <a:r>
              <a:rPr lang="en-US" b="1" dirty="0" smtClean="0">
                <a:latin typeface="Arial"/>
              </a:rPr>
              <a:t>Reduction:</a:t>
            </a:r>
            <a:br>
              <a:rPr lang="en-US" b="1" dirty="0" smtClean="0">
                <a:latin typeface="Arial"/>
              </a:rPr>
            </a:br>
            <a:r>
              <a:rPr lang="en-US" b="1" dirty="0" smtClean="0">
                <a:latin typeface="Arial"/>
              </a:rPr>
              <a:t> The Role of Peers</a:t>
            </a:r>
            <a:endParaRPr lang="en-US" dirty="0"/>
          </a:p>
        </p:txBody>
      </p:sp>
      <p:sp>
        <p:nvSpPr>
          <p:cNvPr id="9" name="Subtitle 2"/>
          <p:cNvSpPr txBox="1">
            <a:spLocks/>
          </p:cNvSpPr>
          <p:nvPr/>
        </p:nvSpPr>
        <p:spPr>
          <a:xfrm>
            <a:off x="1523999" y="400981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Haner Hernandez, Ph.D., CPS, CADCII, LADCI</a:t>
            </a:r>
          </a:p>
          <a:p>
            <a:r>
              <a:rPr lang="en-US" dirty="0">
                <a:hlinkClick r:id="rId4"/>
              </a:rPr>
              <a:t>hanerhernandez@aol.com</a:t>
            </a:r>
            <a:endParaRPr lang="en-US" dirty="0"/>
          </a:p>
          <a:p>
            <a:r>
              <a:rPr lang="en-US" dirty="0"/>
              <a:t>413-627-1601</a:t>
            </a:r>
          </a:p>
        </p:txBody>
      </p:sp>
      <p:pic>
        <p:nvPicPr>
          <p:cNvPr id="10" name="Picture 2" descr="C:\Users\janer\Desktop\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55084" y="3997644"/>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janer\Desktop\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69483" y="3997644"/>
            <a:ext cx="703309"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aner\Desktop\IMG_003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117" y="3174890"/>
            <a:ext cx="1934971" cy="30171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96378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r>
              <a:rPr lang="en-US" dirty="0"/>
              <a:t>Reducing Harm From What</a:t>
            </a:r>
            <a:r>
              <a:rPr lang="en-US" dirty="0" smtClean="0"/>
              <a:t>?</a:t>
            </a:r>
            <a:endParaRPr lang="en-US" sz="2200" dirty="0"/>
          </a:p>
        </p:txBody>
      </p:sp>
      <p:sp>
        <p:nvSpPr>
          <p:cNvPr id="4" name="Content Placeholder 3"/>
          <p:cNvSpPr>
            <a:spLocks noGrp="1"/>
          </p:cNvSpPr>
          <p:nvPr>
            <p:ph idx="1"/>
          </p:nvPr>
        </p:nvSpPr>
        <p:spPr/>
        <p:txBody>
          <a:bodyPr>
            <a:noAutofit/>
          </a:bodyPr>
          <a:lstStyle/>
          <a:p>
            <a:r>
              <a:rPr lang="en-US" sz="2600" dirty="0"/>
              <a:t>Substance Use </a:t>
            </a:r>
            <a:r>
              <a:rPr lang="en-US" sz="2600" dirty="0" smtClean="0"/>
              <a:t>and </a:t>
            </a:r>
            <a:r>
              <a:rPr lang="en-US" sz="2600" dirty="0"/>
              <a:t>Mental Health </a:t>
            </a:r>
            <a:r>
              <a:rPr lang="en-US" sz="2600" dirty="0" smtClean="0"/>
              <a:t>Challenges</a:t>
            </a:r>
            <a:endParaRPr lang="en-US" sz="2600" dirty="0"/>
          </a:p>
          <a:p>
            <a:endParaRPr lang="en-US" sz="800" dirty="0" smtClean="0"/>
          </a:p>
          <a:p>
            <a:r>
              <a:rPr lang="en-US" sz="2600" dirty="0" smtClean="0"/>
              <a:t>Overdose</a:t>
            </a:r>
            <a:endParaRPr lang="en-US" sz="2600" dirty="0"/>
          </a:p>
          <a:p>
            <a:endParaRPr lang="en-US" sz="800" dirty="0" smtClean="0"/>
          </a:p>
          <a:p>
            <a:r>
              <a:rPr lang="en-US" sz="2600" dirty="0" smtClean="0"/>
              <a:t>HIV/AIDS and Sexually </a:t>
            </a:r>
            <a:r>
              <a:rPr lang="en-US" sz="2600" dirty="0"/>
              <a:t>Transmitted Infections/Diseases</a:t>
            </a:r>
          </a:p>
          <a:p>
            <a:endParaRPr lang="en-US" sz="800" dirty="0" smtClean="0"/>
          </a:p>
          <a:p>
            <a:r>
              <a:rPr lang="en-US" sz="2600" dirty="0" smtClean="0"/>
              <a:t>Hepatitis </a:t>
            </a:r>
            <a:r>
              <a:rPr lang="en-US" sz="2600" dirty="0"/>
              <a:t>B, and C</a:t>
            </a:r>
          </a:p>
          <a:p>
            <a:endParaRPr lang="en-US" sz="800" dirty="0" smtClean="0"/>
          </a:p>
          <a:p>
            <a:r>
              <a:rPr lang="en-US" sz="2600" dirty="0" smtClean="0"/>
              <a:t>Criminal </a:t>
            </a:r>
            <a:r>
              <a:rPr lang="en-US" sz="2600" dirty="0"/>
              <a:t>Justice Involvement</a:t>
            </a:r>
          </a:p>
          <a:p>
            <a:endParaRPr lang="en-US" sz="900" dirty="0" smtClean="0"/>
          </a:p>
          <a:p>
            <a:r>
              <a:rPr lang="en-US" sz="2600" dirty="0" smtClean="0"/>
              <a:t>Experiences </a:t>
            </a:r>
            <a:r>
              <a:rPr lang="en-US" sz="2600" dirty="0"/>
              <a:t>with Homelessness</a:t>
            </a:r>
          </a:p>
          <a:p>
            <a:endParaRPr lang="en-US" sz="800" dirty="0" smtClean="0"/>
          </a:p>
          <a:p>
            <a:r>
              <a:rPr lang="en-US" sz="2600" dirty="0" smtClean="0"/>
              <a:t>Other </a:t>
            </a:r>
            <a:r>
              <a:rPr lang="en-US" sz="2600" dirty="0"/>
              <a:t>Health Conditions</a:t>
            </a:r>
          </a:p>
          <a:p>
            <a:endParaRPr lang="en-US" sz="2600" dirty="0" smtClean="0"/>
          </a:p>
        </p:txBody>
      </p:sp>
      <p:sp>
        <p:nvSpPr>
          <p:cNvPr id="3" name="Slide Number Placeholder 2">
            <a:extLst>
              <a:ext uri="{FF2B5EF4-FFF2-40B4-BE49-F238E27FC236}">
                <a16:creationId xmlns="" xmlns:a16="http://schemas.microsoft.com/office/drawing/2014/main" id="{E2DB3693-B289-E53D-FD8A-825AC483EA0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202992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657" y="2487839"/>
            <a:ext cx="10515600" cy="1325563"/>
          </a:xfrm>
          <a:solidFill>
            <a:schemeClr val="accent2"/>
          </a:solidFill>
        </p:spPr>
        <p:txBody>
          <a:bodyPr>
            <a:normAutofit/>
          </a:bodyPr>
          <a:lstStyle/>
          <a:p>
            <a:pPr algn="ctr"/>
            <a:r>
              <a:rPr lang="en-US" dirty="0" smtClean="0"/>
              <a:t>Why Should Peers </a:t>
            </a:r>
            <a:br>
              <a:rPr lang="en-US" dirty="0" smtClean="0"/>
            </a:br>
            <a:r>
              <a:rPr lang="en-US" dirty="0" smtClean="0"/>
              <a:t>Support Harm Reduction?</a:t>
            </a:r>
            <a:endParaRPr lang="en-US" sz="2200" dirty="0"/>
          </a:p>
        </p:txBody>
      </p:sp>
      <p:sp>
        <p:nvSpPr>
          <p:cNvPr id="3" name="Slide Number Placeholder 2">
            <a:extLst>
              <a:ext uri="{FF2B5EF4-FFF2-40B4-BE49-F238E27FC236}">
                <a16:creationId xmlns="" xmlns:a16="http://schemas.microsoft.com/office/drawing/2014/main" id="{E2DB3693-B289-E53D-FD8A-825AC483EA0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3643008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ctr"/>
            <a:r>
              <a:rPr lang="en-US" dirty="0" smtClean="0"/>
              <a:t>Stages of Change</a:t>
            </a:r>
            <a:endParaRPr lang="en-US" sz="2200" dirty="0"/>
          </a:p>
        </p:txBody>
      </p:sp>
      <p:sp>
        <p:nvSpPr>
          <p:cNvPr id="4" name="Content Placeholder 3"/>
          <p:cNvSpPr>
            <a:spLocks noGrp="1"/>
          </p:cNvSpPr>
          <p:nvPr>
            <p:ph idx="1"/>
          </p:nvPr>
        </p:nvSpPr>
        <p:spPr/>
        <p:txBody>
          <a:bodyPr/>
          <a:lstStyle/>
          <a:p>
            <a:pPr marL="0" indent="0">
              <a:buNone/>
            </a:pPr>
            <a:r>
              <a:rPr lang="en-US" dirty="0"/>
              <a:t>Developed by </a:t>
            </a:r>
            <a:br>
              <a:rPr lang="en-US" dirty="0"/>
            </a:br>
            <a:r>
              <a:rPr lang="en-US" dirty="0" err="1"/>
              <a:t>Prochaska</a:t>
            </a:r>
            <a:r>
              <a:rPr lang="en-US" dirty="0"/>
              <a:t> &amp; </a:t>
            </a:r>
            <a:r>
              <a:rPr lang="en-US" dirty="0" err="1"/>
              <a:t>DiClemente</a:t>
            </a:r>
            <a:endParaRPr lang="en-US" dirty="0" smtClean="0"/>
          </a:p>
          <a:p>
            <a:pPr marL="0" indent="0">
              <a:buNone/>
            </a:pPr>
            <a:endParaRPr lang="en-US" dirty="0"/>
          </a:p>
          <a:p>
            <a:pPr marL="0" indent="0">
              <a:buNone/>
            </a:pPr>
            <a:r>
              <a:rPr lang="en-US" dirty="0" smtClean="0"/>
              <a:t>Among </a:t>
            </a:r>
            <a:r>
              <a:rPr lang="en-US" dirty="0"/>
              <a:t>many other considerations they understood that “...individuals go through a logical series of decision changes on the way to adopting a new </a:t>
            </a:r>
            <a:r>
              <a:rPr lang="en-US" dirty="0" smtClean="0"/>
              <a:t>behavior” (1982).</a:t>
            </a:r>
            <a:endParaRPr lang="en-US" dirty="0"/>
          </a:p>
        </p:txBody>
      </p:sp>
      <p:sp>
        <p:nvSpPr>
          <p:cNvPr id="3" name="Slide Number Placeholder 2">
            <a:extLst>
              <a:ext uri="{FF2B5EF4-FFF2-40B4-BE49-F238E27FC236}">
                <a16:creationId xmlns="" xmlns:a16="http://schemas.microsoft.com/office/drawing/2014/main" id="{E2DB3693-B289-E53D-FD8A-825AC483EA0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2392354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365125"/>
            <a:ext cx="11495314" cy="1325563"/>
          </a:xfrm>
          <a:solidFill>
            <a:schemeClr val="accent2"/>
          </a:solidFill>
        </p:spPr>
        <p:txBody>
          <a:bodyPr>
            <a:normAutofit/>
          </a:bodyPr>
          <a:lstStyle/>
          <a:p>
            <a:pPr algn="ctr"/>
            <a:r>
              <a:rPr lang="en-US" dirty="0" smtClean="0"/>
              <a:t>Framing and Context for Stages of Change</a:t>
            </a:r>
            <a:endParaRPr lang="en-US" sz="2200" dirty="0"/>
          </a:p>
        </p:txBody>
      </p:sp>
      <p:sp>
        <p:nvSpPr>
          <p:cNvPr id="4" name="Content Placeholder 3"/>
          <p:cNvSpPr>
            <a:spLocks noGrp="1"/>
          </p:cNvSpPr>
          <p:nvPr>
            <p:ph idx="1"/>
          </p:nvPr>
        </p:nvSpPr>
        <p:spPr>
          <a:xfrm>
            <a:off x="838200" y="2024743"/>
            <a:ext cx="10515600" cy="4152220"/>
          </a:xfrm>
        </p:spPr>
        <p:txBody>
          <a:bodyPr>
            <a:normAutofit/>
          </a:bodyPr>
          <a:lstStyle/>
          <a:p>
            <a:r>
              <a:rPr lang="en-US" dirty="0" smtClean="0"/>
              <a:t>Change is </a:t>
            </a:r>
            <a:r>
              <a:rPr lang="en-US" dirty="0"/>
              <a:t>a </a:t>
            </a:r>
            <a:r>
              <a:rPr lang="en-US" dirty="0" smtClean="0"/>
              <a:t>Process</a:t>
            </a:r>
            <a:r>
              <a:rPr lang="en-US" dirty="0"/>
              <a:t>, </a:t>
            </a:r>
            <a:r>
              <a:rPr lang="en-US" dirty="0" smtClean="0"/>
              <a:t>Rather </a:t>
            </a:r>
            <a:r>
              <a:rPr lang="en-US" dirty="0"/>
              <a:t>than an </a:t>
            </a:r>
            <a:r>
              <a:rPr lang="en-US" dirty="0" smtClean="0"/>
              <a:t>Event</a:t>
            </a:r>
            <a:r>
              <a:rPr lang="en-US" dirty="0"/>
              <a:t>.</a:t>
            </a:r>
          </a:p>
          <a:p>
            <a:endParaRPr lang="en-US" dirty="0"/>
          </a:p>
          <a:p>
            <a:r>
              <a:rPr lang="en-US" dirty="0" smtClean="0"/>
              <a:t>Involves Cognitive </a:t>
            </a:r>
            <a:r>
              <a:rPr lang="en-US" dirty="0"/>
              <a:t>and </a:t>
            </a:r>
            <a:r>
              <a:rPr lang="en-US" dirty="0" smtClean="0"/>
              <a:t>Behavioral Processes</a:t>
            </a:r>
            <a:r>
              <a:rPr lang="en-US" dirty="0"/>
              <a:t>.</a:t>
            </a:r>
          </a:p>
          <a:p>
            <a:endParaRPr lang="en-US" dirty="0"/>
          </a:p>
          <a:p>
            <a:r>
              <a:rPr lang="en-US" dirty="0" smtClean="0"/>
              <a:t>Reoccurrences Should Never be Penalized.</a:t>
            </a:r>
          </a:p>
          <a:p>
            <a:endParaRPr lang="en-US" dirty="0"/>
          </a:p>
          <a:p>
            <a:r>
              <a:rPr lang="en-US" dirty="0" smtClean="0"/>
              <a:t>Requires Patience, Time, Resources, and Supports.</a:t>
            </a:r>
          </a:p>
          <a:p>
            <a:endParaRPr lang="en-US" dirty="0"/>
          </a:p>
          <a:p>
            <a:endParaRPr lang="en-US" dirty="0"/>
          </a:p>
        </p:txBody>
      </p:sp>
      <p:sp>
        <p:nvSpPr>
          <p:cNvPr id="3" name="Slide Number Placeholder 2">
            <a:extLst>
              <a:ext uri="{FF2B5EF4-FFF2-40B4-BE49-F238E27FC236}">
                <a16:creationId xmlns="" xmlns:a16="http://schemas.microsoft.com/office/drawing/2014/main" id="{E2DB3693-B289-E53D-FD8A-825AC483EA0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21223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365125"/>
            <a:ext cx="11495314" cy="1325563"/>
          </a:xfrm>
          <a:solidFill>
            <a:schemeClr val="accent2"/>
          </a:solidFill>
        </p:spPr>
        <p:txBody>
          <a:bodyPr>
            <a:normAutofit/>
          </a:bodyPr>
          <a:lstStyle/>
          <a:p>
            <a:pPr algn="ctr"/>
            <a:r>
              <a:rPr lang="en-US" dirty="0" smtClean="0"/>
              <a:t>Context for Stages of Change</a:t>
            </a:r>
            <a:endParaRPr lang="en-US" sz="2200" dirty="0"/>
          </a:p>
        </p:txBody>
      </p:sp>
      <p:sp>
        <p:nvSpPr>
          <p:cNvPr id="4" name="Content Placeholder 3"/>
          <p:cNvSpPr>
            <a:spLocks noGrp="1"/>
          </p:cNvSpPr>
          <p:nvPr>
            <p:ph idx="1"/>
          </p:nvPr>
        </p:nvSpPr>
        <p:spPr>
          <a:xfrm>
            <a:off x="838200" y="2024743"/>
            <a:ext cx="10515600" cy="4152220"/>
          </a:xfrm>
        </p:spPr>
        <p:txBody>
          <a:bodyPr>
            <a:normAutofit fontScale="77500" lnSpcReduction="20000"/>
          </a:bodyPr>
          <a:lstStyle/>
          <a:p>
            <a:pPr>
              <a:buNone/>
            </a:pPr>
            <a:r>
              <a:rPr lang="en-US" b="1" dirty="0"/>
              <a:t>Behavior </a:t>
            </a:r>
            <a:r>
              <a:rPr lang="en-US" b="1" dirty="0" smtClean="0"/>
              <a:t>Change Occurs </a:t>
            </a:r>
            <a:r>
              <a:rPr lang="en-US" b="1" dirty="0"/>
              <a:t>in Five Stages</a:t>
            </a:r>
            <a:r>
              <a:rPr lang="en-US" b="1" dirty="0" smtClean="0"/>
              <a:t>:</a:t>
            </a:r>
          </a:p>
          <a:p>
            <a:pPr>
              <a:buNone/>
            </a:pPr>
            <a:endParaRPr lang="en-US" b="1" dirty="0"/>
          </a:p>
          <a:p>
            <a:r>
              <a:rPr lang="en-US" dirty="0"/>
              <a:t>Pre-Contemplation</a:t>
            </a:r>
          </a:p>
          <a:p>
            <a:endParaRPr lang="en-US" dirty="0" smtClean="0"/>
          </a:p>
          <a:p>
            <a:r>
              <a:rPr lang="en-US" dirty="0" smtClean="0"/>
              <a:t>Contemplation</a:t>
            </a:r>
            <a:endParaRPr lang="en-US" dirty="0"/>
          </a:p>
          <a:p>
            <a:endParaRPr lang="en-US" dirty="0" smtClean="0"/>
          </a:p>
          <a:p>
            <a:r>
              <a:rPr lang="en-US" dirty="0" smtClean="0"/>
              <a:t>Preparation</a:t>
            </a:r>
            <a:endParaRPr lang="en-US" dirty="0"/>
          </a:p>
          <a:p>
            <a:endParaRPr lang="en-US" dirty="0" smtClean="0"/>
          </a:p>
          <a:p>
            <a:r>
              <a:rPr lang="en-US" dirty="0" smtClean="0"/>
              <a:t>Action</a:t>
            </a:r>
            <a:endParaRPr lang="en-US" dirty="0"/>
          </a:p>
          <a:p>
            <a:endParaRPr lang="en-US" dirty="0" smtClean="0"/>
          </a:p>
          <a:p>
            <a:r>
              <a:rPr lang="en-US" dirty="0" smtClean="0"/>
              <a:t>Maintenance</a:t>
            </a:r>
            <a:endParaRPr lang="en-US" dirty="0"/>
          </a:p>
        </p:txBody>
      </p:sp>
      <p:sp>
        <p:nvSpPr>
          <p:cNvPr id="3" name="Slide Number Placeholder 2">
            <a:extLst>
              <a:ext uri="{FF2B5EF4-FFF2-40B4-BE49-F238E27FC236}">
                <a16:creationId xmlns="" xmlns:a16="http://schemas.microsoft.com/office/drawing/2014/main" id="{E2DB3693-B289-E53D-FD8A-825AC483EA0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238509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71" y="365125"/>
            <a:ext cx="11843658" cy="1325563"/>
          </a:xfrm>
          <a:solidFill>
            <a:schemeClr val="accent2"/>
          </a:solidFill>
        </p:spPr>
        <p:txBody>
          <a:bodyPr>
            <a:normAutofit/>
          </a:bodyPr>
          <a:lstStyle/>
          <a:p>
            <a:r>
              <a:rPr lang="en-US" dirty="0"/>
              <a:t>Harm Reduction Principles </a:t>
            </a:r>
            <a:r>
              <a:rPr lang="en-US" sz="2000" dirty="0" smtClean="0"/>
              <a:t>(</a:t>
            </a:r>
            <a:r>
              <a:rPr lang="en-US" sz="2000" dirty="0"/>
              <a:t>National Harm Reduction Coalition, 2021) </a:t>
            </a:r>
          </a:p>
        </p:txBody>
      </p:sp>
      <p:sp>
        <p:nvSpPr>
          <p:cNvPr id="3" name="Content Placeholder 2"/>
          <p:cNvSpPr>
            <a:spLocks noGrp="1"/>
          </p:cNvSpPr>
          <p:nvPr>
            <p:ph idx="1"/>
          </p:nvPr>
        </p:nvSpPr>
        <p:spPr/>
        <p:txBody>
          <a:bodyPr>
            <a:normAutofit fontScale="92500" lnSpcReduction="10000"/>
          </a:bodyPr>
          <a:lstStyle/>
          <a:p>
            <a:pPr lvl="0"/>
            <a:r>
              <a:rPr lang="en-US" dirty="0"/>
              <a:t>Accept, for better or worse, that licit and illicit drug use is part of our world and chooses to work to minimize its harmful effects rather than simply ignore or condemn them. </a:t>
            </a:r>
          </a:p>
          <a:p>
            <a:pPr lvl="0"/>
            <a:endParaRPr lang="en-US" dirty="0" smtClean="0"/>
          </a:p>
          <a:p>
            <a:pPr lvl="0"/>
            <a:r>
              <a:rPr lang="en-US" dirty="0" smtClean="0"/>
              <a:t>Establish </a:t>
            </a:r>
            <a:r>
              <a:rPr lang="en-US" dirty="0"/>
              <a:t>quality of individual and community life and well-being — not necessarily cessation of all drug use — as the criteria for successful interventions and policies.</a:t>
            </a:r>
          </a:p>
          <a:p>
            <a:pPr lvl="0"/>
            <a:endParaRPr lang="en-US" dirty="0" smtClean="0"/>
          </a:p>
          <a:p>
            <a:pPr lvl="0"/>
            <a:r>
              <a:rPr lang="en-US" dirty="0" smtClean="0"/>
              <a:t>Ensure </a:t>
            </a:r>
            <a:r>
              <a:rPr lang="en-US" dirty="0"/>
              <a:t>that people who use drugs and those with a history of drug use routinely have a real voice in the creation of programs and policies designed to serve them.</a:t>
            </a:r>
          </a:p>
          <a:p>
            <a:endParaRPr lang="en-US" dirty="0"/>
          </a:p>
        </p:txBody>
      </p:sp>
      <p:sp>
        <p:nvSpPr>
          <p:cNvPr id="4" name="Slide Number Placeholder 3">
            <a:extLst>
              <a:ext uri="{FF2B5EF4-FFF2-40B4-BE49-F238E27FC236}">
                <a16:creationId xmlns="" xmlns:a16="http://schemas.microsoft.com/office/drawing/2014/main" id="{767A8365-8146-B1F2-C1CE-C13F2AA7079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29764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r>
              <a:rPr lang="en-US" dirty="0"/>
              <a:t>Harm Reduction Principles </a:t>
            </a:r>
            <a:r>
              <a:rPr lang="en-US" sz="2000" dirty="0"/>
              <a:t>(cont</a:t>
            </a:r>
            <a:r>
              <a:rPr lang="en-US" sz="2000" dirty="0" smtClean="0"/>
              <a:t>.)</a:t>
            </a:r>
            <a:endParaRPr lang="en-US" sz="2000" dirty="0"/>
          </a:p>
        </p:txBody>
      </p:sp>
      <p:sp>
        <p:nvSpPr>
          <p:cNvPr id="3" name="Content Placeholder 2"/>
          <p:cNvSpPr>
            <a:spLocks noGrp="1"/>
          </p:cNvSpPr>
          <p:nvPr>
            <p:ph idx="1"/>
          </p:nvPr>
        </p:nvSpPr>
        <p:spPr/>
        <p:txBody>
          <a:bodyPr>
            <a:normAutofit fontScale="92500" lnSpcReduction="20000"/>
          </a:bodyPr>
          <a:lstStyle/>
          <a:p>
            <a:pPr lvl="0"/>
            <a:r>
              <a:rPr lang="en-US" dirty="0"/>
              <a:t>Recognize that the realities of poverty, class, racism, social isolation, past trauma, sex-based discrimination, and other social inequalities affect both people’s vulnerability to and capacity for effectively dealing with drug-related harm.</a:t>
            </a:r>
          </a:p>
          <a:p>
            <a:pPr lvl="0"/>
            <a:endParaRPr lang="en-US" dirty="0" smtClean="0"/>
          </a:p>
          <a:p>
            <a:pPr lvl="0"/>
            <a:r>
              <a:rPr lang="en-US" dirty="0" smtClean="0"/>
              <a:t>Understand </a:t>
            </a:r>
            <a:r>
              <a:rPr lang="en-US" dirty="0"/>
              <a:t>drug use as a complex, multi-faceted phenomenon that encompasses a continuum of behaviors from severe use to total abstinence, and acknowledges that some ways of using drugs are clearly safer than others.</a:t>
            </a:r>
          </a:p>
          <a:p>
            <a:pPr lvl="0"/>
            <a:endParaRPr lang="en-US" dirty="0" smtClean="0"/>
          </a:p>
          <a:p>
            <a:pPr lvl="0"/>
            <a:r>
              <a:rPr lang="en-US" dirty="0" smtClean="0"/>
              <a:t>Call </a:t>
            </a:r>
            <a:r>
              <a:rPr lang="en-US" dirty="0"/>
              <a:t>for the non-judgmental, non-coercive provision of services and resources to people who use drugs and the communities in which they live in order to assist them in reducing attendant harm.</a:t>
            </a:r>
          </a:p>
        </p:txBody>
      </p:sp>
      <p:sp>
        <p:nvSpPr>
          <p:cNvPr id="4" name="Slide Number Placeholder 3">
            <a:extLst>
              <a:ext uri="{FF2B5EF4-FFF2-40B4-BE49-F238E27FC236}">
                <a16:creationId xmlns="" xmlns:a16="http://schemas.microsoft.com/office/drawing/2014/main" id="{CE9365B2-C8DC-7E1E-4843-718E44FE8C0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363721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r>
              <a:rPr lang="en-US" dirty="0"/>
              <a:t>Harm Reduction Principles </a:t>
            </a:r>
            <a:r>
              <a:rPr lang="en-US" sz="2400" dirty="0"/>
              <a:t>(end</a:t>
            </a:r>
            <a:r>
              <a:rPr lang="en-US" sz="2400" dirty="0" smtClean="0"/>
              <a:t>)</a:t>
            </a:r>
            <a:endParaRPr lang="en-US" sz="2400" dirty="0"/>
          </a:p>
        </p:txBody>
      </p:sp>
      <p:sp>
        <p:nvSpPr>
          <p:cNvPr id="3" name="Content Placeholder 2"/>
          <p:cNvSpPr>
            <a:spLocks noGrp="1"/>
          </p:cNvSpPr>
          <p:nvPr>
            <p:ph idx="1"/>
          </p:nvPr>
        </p:nvSpPr>
        <p:spPr/>
        <p:txBody>
          <a:bodyPr>
            <a:normAutofit/>
          </a:bodyPr>
          <a:lstStyle/>
          <a:p>
            <a:pPr lvl="0"/>
            <a:r>
              <a:rPr lang="en-US" dirty="0"/>
              <a:t>Affirm people who use drugs (PWUD) themselves as the primary agents of reducing the harms of their drug use. </a:t>
            </a:r>
          </a:p>
          <a:p>
            <a:pPr lvl="0"/>
            <a:endParaRPr lang="en-US" dirty="0" smtClean="0"/>
          </a:p>
          <a:p>
            <a:pPr lvl="0"/>
            <a:r>
              <a:rPr lang="en-US" dirty="0" smtClean="0"/>
              <a:t>Seek </a:t>
            </a:r>
            <a:r>
              <a:rPr lang="en-US" dirty="0"/>
              <a:t>to empower PWUD to share information and support each other in strategies which meet their actual conditions of use.</a:t>
            </a:r>
          </a:p>
          <a:p>
            <a:pPr lvl="0"/>
            <a:endParaRPr lang="en-US" dirty="0" smtClean="0"/>
          </a:p>
          <a:p>
            <a:pPr lvl="0"/>
            <a:r>
              <a:rPr lang="en-US" dirty="0" smtClean="0"/>
              <a:t>Do </a:t>
            </a:r>
            <a:r>
              <a:rPr lang="en-US" dirty="0"/>
              <a:t>not attempt to minimize or ignore the real and tragic harm and danger that can be associated with illicit drug use. </a:t>
            </a:r>
          </a:p>
          <a:p>
            <a:pPr lvl="0"/>
            <a:endParaRPr lang="en-US" dirty="0"/>
          </a:p>
        </p:txBody>
      </p:sp>
      <p:sp>
        <p:nvSpPr>
          <p:cNvPr id="4" name="Slide Number Placeholder 3">
            <a:extLst>
              <a:ext uri="{FF2B5EF4-FFF2-40B4-BE49-F238E27FC236}">
                <a16:creationId xmlns="" xmlns:a16="http://schemas.microsoft.com/office/drawing/2014/main" id="{8ADD1BA6-AAE8-6848-E35D-C5F0A18B518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102850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02771" y="180067"/>
            <a:ext cx="11081658" cy="1325563"/>
          </a:xfrm>
          <a:solidFill>
            <a:schemeClr val="accent2"/>
          </a:solidFill>
        </p:spPr>
        <p:txBody>
          <a:bodyPr>
            <a:normAutofit/>
          </a:bodyPr>
          <a:lstStyle/>
          <a:p>
            <a:pPr algn="ctr"/>
            <a:r>
              <a:rPr lang="en-US" sz="4800" dirty="0"/>
              <a:t>Harm Reduction </a:t>
            </a:r>
            <a:r>
              <a:rPr lang="en-US" sz="4800" dirty="0" smtClean="0"/>
              <a:t>Strategies and Tools</a:t>
            </a:r>
            <a:endParaRPr lang="en-US" sz="4800" dirty="0"/>
          </a:p>
        </p:txBody>
      </p:sp>
      <p:sp>
        <p:nvSpPr>
          <p:cNvPr id="2" name="Slide Number Placeholder 1">
            <a:extLst>
              <a:ext uri="{FF2B5EF4-FFF2-40B4-BE49-F238E27FC236}">
                <a16:creationId xmlns="" xmlns:a16="http://schemas.microsoft.com/office/drawing/2014/main" id="{4210A2A3-5099-A60B-6C04-377C940B96F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pic>
        <p:nvPicPr>
          <p:cNvPr id="7" name="Picture 2" descr="C:\Users\janer\Desktop\narcan_facebo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043" y="1652151"/>
            <a:ext cx="3227071" cy="18857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janer\Desktop\12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0380" y="2509333"/>
            <a:ext cx="3228145" cy="22312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aner\Desktop\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043" y="4267200"/>
            <a:ext cx="2997247" cy="21219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420426" y="1682331"/>
            <a:ext cx="4031343" cy="707886"/>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Never Use Alone!</a:t>
            </a:r>
          </a:p>
        </p:txBody>
      </p:sp>
      <p:sp>
        <p:nvSpPr>
          <p:cNvPr id="9" name="TextBox 8"/>
          <p:cNvSpPr txBox="1"/>
          <p:nvPr/>
        </p:nvSpPr>
        <p:spPr>
          <a:xfrm>
            <a:off x="4060380" y="5681292"/>
            <a:ext cx="7424049" cy="707886"/>
          </a:xfrm>
          <a:prstGeom prst="rect">
            <a:avLst/>
          </a:prstGeom>
          <a:solidFill>
            <a:schemeClr val="accent4">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Calibri"/>
                <a:ea typeface="+mn-ea"/>
                <a:cs typeface="+mn-cs"/>
              </a:rPr>
              <a:t>Prescription Monitoring Programs</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8456385" y="2953211"/>
            <a:ext cx="2855686" cy="707886"/>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Calibri"/>
                <a:ea typeface="+mn-ea"/>
                <a:cs typeface="+mn-cs"/>
              </a:rPr>
              <a:t>Wound Care</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7518398" y="4267200"/>
            <a:ext cx="3835401" cy="707886"/>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Calibri"/>
                <a:ea typeface="+mn-ea"/>
                <a:cs typeface="+mn-cs"/>
              </a:rPr>
              <a:t>Referrals to Care</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1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ctr"/>
            <a:r>
              <a:rPr lang="en-US" dirty="0" smtClean="0"/>
              <a:t>What’s the Most Controversial </a:t>
            </a:r>
            <a:br>
              <a:rPr lang="en-US" dirty="0" smtClean="0"/>
            </a:br>
            <a:r>
              <a:rPr lang="en-US" dirty="0" smtClean="0"/>
              <a:t>Strategy in Harm Reduction Today?</a:t>
            </a:r>
            <a:endParaRPr lang="en-US" sz="2400" dirty="0"/>
          </a:p>
        </p:txBody>
      </p:sp>
      <p:sp>
        <p:nvSpPr>
          <p:cNvPr id="4" name="Slide Number Placeholder 3">
            <a:extLst>
              <a:ext uri="{FF2B5EF4-FFF2-40B4-BE49-F238E27FC236}">
                <a16:creationId xmlns="" xmlns:a16="http://schemas.microsoft.com/office/drawing/2014/main" id="{8ADD1BA6-AAE8-6848-E35D-C5F0A18B518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6" name="Picture 2" descr="C:\Users\janer\Deskto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429" y="1877785"/>
            <a:ext cx="10537371" cy="484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04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a:t>Learning Objectives</a:t>
            </a:r>
          </a:p>
        </p:txBody>
      </p:sp>
      <p:sp>
        <p:nvSpPr>
          <p:cNvPr id="3" name="Content Placeholder 2"/>
          <p:cNvSpPr>
            <a:spLocks noGrp="1"/>
          </p:cNvSpPr>
          <p:nvPr>
            <p:ph idx="1"/>
          </p:nvPr>
        </p:nvSpPr>
        <p:spPr>
          <a:xfrm>
            <a:off x="816429" y="2380796"/>
            <a:ext cx="10515600" cy="3584575"/>
          </a:xfrm>
        </p:spPr>
        <p:txBody>
          <a:bodyPr>
            <a:normAutofit/>
          </a:bodyPr>
          <a:lstStyle/>
          <a:p>
            <a:pPr marL="514350" lvl="0" indent="-514350">
              <a:buFont typeface="+mj-lt"/>
              <a:buAutoNum type="arabicPeriod"/>
            </a:pPr>
            <a:r>
              <a:rPr lang="en-US" sz="2400" dirty="0"/>
              <a:t>Describe the philosophy, principles, and practice of harm reduction and the role of people in </a:t>
            </a:r>
            <a:r>
              <a:rPr lang="en-US" sz="2400" dirty="0" smtClean="0"/>
              <a:t>recovery;</a:t>
            </a:r>
          </a:p>
          <a:p>
            <a:pPr marL="514350" lvl="0" indent="-514350">
              <a:buFont typeface="+mj-lt"/>
              <a:buAutoNum type="arabicPeriod"/>
            </a:pPr>
            <a:endParaRPr lang="en-US" sz="2400" dirty="0"/>
          </a:p>
          <a:p>
            <a:pPr marL="514350" indent="-514350">
              <a:buFont typeface="+mj-lt"/>
              <a:buAutoNum type="arabicPeriod"/>
            </a:pPr>
            <a:r>
              <a:rPr lang="en-US" sz="2400" dirty="0"/>
              <a:t>Describe at least 4 techniques and strategies for engaging people in Harm Reduction; </a:t>
            </a:r>
            <a:r>
              <a:rPr lang="en-US" sz="2400" dirty="0" smtClean="0"/>
              <a:t>and</a:t>
            </a:r>
          </a:p>
          <a:p>
            <a:pPr marL="514350" indent="-514350">
              <a:buFont typeface="+mj-lt"/>
              <a:buAutoNum type="arabicPeriod"/>
            </a:pPr>
            <a:endParaRPr lang="en-US" sz="2400" dirty="0">
              <a:latin typeface="Calibri"/>
              <a:ea typeface="Calibri"/>
              <a:cs typeface="Times New Roman"/>
            </a:endParaRPr>
          </a:p>
          <a:p>
            <a:pPr marL="514350" indent="-514350">
              <a:buFont typeface="+mj-lt"/>
              <a:buAutoNum type="arabicPeriod"/>
            </a:pPr>
            <a:r>
              <a:rPr lang="en-US" sz="2400" dirty="0"/>
              <a:t>Describe their role in promoting, supporting and sustaining meaningful </a:t>
            </a:r>
            <a:r>
              <a:rPr lang="en-US" sz="2400" dirty="0" smtClean="0"/>
              <a:t>change</a:t>
            </a:r>
            <a:r>
              <a:rPr lang="en-US" sz="2400" dirty="0" smtClean="0">
                <a:latin typeface="Calibri"/>
                <a:ea typeface="Calibri"/>
                <a:cs typeface="Times New Roman"/>
              </a:rPr>
              <a:t>.</a:t>
            </a:r>
            <a:endParaRPr lang="en-US" sz="2400" dirty="0"/>
          </a:p>
        </p:txBody>
      </p:sp>
    </p:spTree>
    <p:custDataLst>
      <p:tags r:id="rId1"/>
    </p:custDataLst>
    <p:extLst>
      <p:ext uri="{BB962C8B-B14F-4D97-AF65-F5344CB8AC3E}">
        <p14:creationId xmlns:p14="http://schemas.microsoft.com/office/powerpoint/2010/main" val="3710850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2"/>
          </a:solidFill>
        </p:spPr>
        <p:txBody>
          <a:bodyPr>
            <a:normAutofit/>
          </a:bodyPr>
          <a:lstStyle/>
          <a:p>
            <a:r>
              <a:rPr lang="en-US" sz="3600" dirty="0" smtClean="0"/>
              <a:t>Peer </a:t>
            </a:r>
            <a:r>
              <a:rPr lang="en-US" sz="3600" dirty="0" smtClean="0"/>
              <a:t>Roles </a:t>
            </a:r>
            <a:r>
              <a:rPr lang="en-US" sz="3600" dirty="0"/>
              <a:t>in Supporting Harm Reduction</a:t>
            </a:r>
          </a:p>
        </p:txBody>
      </p:sp>
      <p:sp>
        <p:nvSpPr>
          <p:cNvPr id="7" name="Text Placeholder 6"/>
          <p:cNvSpPr>
            <a:spLocks noGrp="1"/>
          </p:cNvSpPr>
          <p:nvPr>
            <p:ph idx="1"/>
          </p:nvPr>
        </p:nvSpPr>
        <p:spPr/>
        <p:txBody>
          <a:bodyPr>
            <a:normAutofit/>
          </a:bodyPr>
          <a:lstStyle/>
          <a:p>
            <a:r>
              <a:rPr lang="en-US" dirty="0"/>
              <a:t>Understand SUDs </a:t>
            </a:r>
            <a:r>
              <a:rPr lang="en-US" dirty="0" smtClean="0"/>
              <a:t>and MH as </a:t>
            </a:r>
            <a:r>
              <a:rPr lang="en-US" dirty="0"/>
              <a:t>a Public Health Matter, Not a Criminal Justice </a:t>
            </a:r>
            <a:r>
              <a:rPr lang="en-US" dirty="0" smtClean="0"/>
              <a:t>Issue</a:t>
            </a:r>
          </a:p>
          <a:p>
            <a:endParaRPr lang="en-US" dirty="0" smtClean="0"/>
          </a:p>
          <a:p>
            <a:r>
              <a:rPr lang="en-US" dirty="0" smtClean="0"/>
              <a:t>End Punitive Approaches, Listen </a:t>
            </a:r>
            <a:r>
              <a:rPr lang="en-US" dirty="0"/>
              <a:t>to Support, Never to Judge</a:t>
            </a:r>
          </a:p>
          <a:p>
            <a:endParaRPr lang="en-US" dirty="0" smtClean="0"/>
          </a:p>
          <a:p>
            <a:r>
              <a:rPr lang="en-US" dirty="0" smtClean="0"/>
              <a:t>Support </a:t>
            </a:r>
            <a:r>
              <a:rPr lang="en-US" dirty="0"/>
              <a:t>Harm Reduction as a Pathway of </a:t>
            </a:r>
            <a:r>
              <a:rPr lang="en-US" dirty="0" smtClean="0"/>
              <a:t>Recovery, Wellness, </a:t>
            </a:r>
            <a:r>
              <a:rPr lang="en-US" dirty="0"/>
              <a:t>and Improving </a:t>
            </a:r>
            <a:r>
              <a:rPr lang="en-US" dirty="0" smtClean="0"/>
              <a:t>Health Outcomes</a:t>
            </a:r>
            <a:endParaRPr lang="en-US" dirty="0"/>
          </a:p>
          <a:p>
            <a:endParaRPr lang="en-US" dirty="0" smtClean="0"/>
          </a:p>
          <a:p>
            <a:r>
              <a:rPr lang="en-US" dirty="0" smtClean="0"/>
              <a:t>Attend </a:t>
            </a:r>
            <a:r>
              <a:rPr lang="en-US" dirty="0"/>
              <a:t>to Trauma and </a:t>
            </a:r>
            <a:r>
              <a:rPr lang="en-US" dirty="0" smtClean="0"/>
              <a:t>Lead with Restorative Justice</a:t>
            </a:r>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305527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2"/>
          </a:solidFill>
        </p:spPr>
        <p:txBody>
          <a:bodyPr>
            <a:normAutofit/>
          </a:bodyPr>
          <a:lstStyle/>
          <a:p>
            <a:r>
              <a:rPr lang="en-US" sz="3600" dirty="0" smtClean="0"/>
              <a:t>Peer </a:t>
            </a:r>
            <a:r>
              <a:rPr lang="en-US" sz="3600" dirty="0" smtClean="0"/>
              <a:t>Roles </a:t>
            </a:r>
            <a:r>
              <a:rPr lang="en-US" sz="3600" dirty="0"/>
              <a:t>in Supporting Harm Reduction</a:t>
            </a:r>
          </a:p>
        </p:txBody>
      </p:sp>
      <p:sp>
        <p:nvSpPr>
          <p:cNvPr id="7" name="Text Placeholder 6"/>
          <p:cNvSpPr>
            <a:spLocks noGrp="1"/>
          </p:cNvSpPr>
          <p:nvPr>
            <p:ph idx="1"/>
          </p:nvPr>
        </p:nvSpPr>
        <p:spPr/>
        <p:txBody>
          <a:bodyPr>
            <a:normAutofit fontScale="92500" lnSpcReduction="10000"/>
          </a:bodyPr>
          <a:lstStyle/>
          <a:p>
            <a:r>
              <a:rPr lang="en-US" dirty="0" smtClean="0"/>
              <a:t>Partner with Harm Reduction </a:t>
            </a:r>
            <a:r>
              <a:rPr lang="en-US" dirty="0" smtClean="0"/>
              <a:t>Practitioners and Educate Others</a:t>
            </a:r>
            <a:endParaRPr lang="en-US" dirty="0" smtClean="0"/>
          </a:p>
          <a:p>
            <a:endParaRPr lang="en-US" dirty="0"/>
          </a:p>
          <a:p>
            <a:r>
              <a:rPr lang="en-US" dirty="0" smtClean="0"/>
              <a:t>Use </a:t>
            </a:r>
            <a:r>
              <a:rPr lang="en-US" dirty="0"/>
              <a:t>Strength Based Language, Eliminate Stigma</a:t>
            </a:r>
          </a:p>
          <a:p>
            <a:endParaRPr lang="en-US" dirty="0" smtClean="0"/>
          </a:p>
          <a:p>
            <a:r>
              <a:rPr lang="en-US" dirty="0" smtClean="0"/>
              <a:t>Humanize </a:t>
            </a:r>
            <a:r>
              <a:rPr lang="en-US" dirty="0"/>
              <a:t>People, Build Equity, Lead with Empathy and Compassion</a:t>
            </a:r>
          </a:p>
          <a:p>
            <a:endParaRPr lang="en-US" dirty="0" smtClean="0"/>
          </a:p>
          <a:p>
            <a:r>
              <a:rPr lang="en-US" dirty="0" smtClean="0"/>
              <a:t>Advocate with Participants for Service Access and Quality of Care</a:t>
            </a:r>
            <a:endParaRPr lang="en-US" dirty="0" smtClean="0"/>
          </a:p>
          <a:p>
            <a:endParaRPr lang="en-US" dirty="0"/>
          </a:p>
          <a:p>
            <a:r>
              <a:rPr lang="en-US" dirty="0" smtClean="0"/>
              <a:t>Participate in the Development </a:t>
            </a:r>
            <a:r>
              <a:rPr lang="en-US" dirty="0" smtClean="0"/>
              <a:t>and </a:t>
            </a:r>
            <a:r>
              <a:rPr lang="en-US" dirty="0" smtClean="0"/>
              <a:t>Implementation of </a:t>
            </a:r>
            <a:r>
              <a:rPr lang="en-US" dirty="0" smtClean="0"/>
              <a:t>Harm Reduction Policies</a:t>
            </a:r>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304085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49086" y="2618468"/>
            <a:ext cx="10515600" cy="1325563"/>
          </a:xfrm>
          <a:solidFill>
            <a:schemeClr val="accent2"/>
          </a:solidFill>
        </p:spPr>
        <p:txBody>
          <a:bodyPr>
            <a:normAutofit/>
          </a:bodyPr>
          <a:lstStyle/>
          <a:p>
            <a:r>
              <a:rPr lang="en-US" sz="4800" dirty="0" smtClean="0"/>
              <a:t>Questions and Discussion</a:t>
            </a:r>
            <a:endParaRPr lang="en-US" sz="4800"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315977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203200" y="109538"/>
            <a:ext cx="10769600" cy="1143000"/>
          </a:xfrm>
          <a:solidFill>
            <a:schemeClr val="accent2"/>
          </a:solidFill>
        </p:spPr>
        <p:txBody>
          <a:bodyPr>
            <a:normAutofit/>
          </a:bodyPr>
          <a:lstStyle/>
          <a:p>
            <a:r>
              <a:rPr lang="az-Cyrl-AZ" dirty="0"/>
              <a:t>і</a:t>
            </a:r>
            <a:r>
              <a:rPr lang="en-US" dirty="0"/>
              <a:t>Gracias!  -  Thank You!</a:t>
            </a:r>
          </a:p>
        </p:txBody>
      </p:sp>
      <p:pic>
        <p:nvPicPr>
          <p:cNvPr id="7" name="Picture 4" descr="C:\Users\jan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338943"/>
            <a:ext cx="8534400" cy="5318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08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1259"/>
            <a:ext cx="11549743" cy="1110341"/>
          </a:xfrm>
          <a:solidFill>
            <a:schemeClr val="accent2"/>
          </a:solidFill>
        </p:spPr>
        <p:txBody>
          <a:bodyPr/>
          <a:lstStyle/>
          <a:p>
            <a:r>
              <a:rPr lang="en-US" sz="4000" dirty="0"/>
              <a:t>Recovery Definition </a:t>
            </a:r>
            <a:r>
              <a:rPr lang="en-US" sz="2000" dirty="0"/>
              <a:t>(SAMHSA)</a:t>
            </a:r>
          </a:p>
        </p:txBody>
      </p:sp>
      <p:sp>
        <p:nvSpPr>
          <p:cNvPr id="3" name="Text Placeholder 2"/>
          <p:cNvSpPr>
            <a:spLocks noGrp="1"/>
          </p:cNvSpPr>
          <p:nvPr>
            <p:ph type="body" idx="1"/>
          </p:nvPr>
        </p:nvSpPr>
        <p:spPr>
          <a:xfrm>
            <a:off x="185195" y="1611362"/>
            <a:ext cx="11744445" cy="4974495"/>
          </a:xfrm>
        </p:spPr>
        <p:txBody>
          <a:bodyPr>
            <a:normAutofit fontScale="25000" lnSpcReduction="20000"/>
          </a:bodyPr>
          <a:lstStyle/>
          <a:p>
            <a:pPr marL="0" indent="0">
              <a:buNone/>
              <a:defRPr/>
            </a:pPr>
            <a:r>
              <a:rPr lang="en-US" sz="9600" b="1" dirty="0"/>
              <a:t>A process of change </a:t>
            </a:r>
            <a:r>
              <a:rPr lang="en-US" sz="9600" dirty="0"/>
              <a:t>through which individuals </a:t>
            </a:r>
            <a:r>
              <a:rPr lang="en-US" sz="9600" b="1" dirty="0"/>
              <a:t>improve their health and wellness, live a self-directed life, and strive to reach their full potential</a:t>
            </a:r>
            <a:r>
              <a:rPr lang="en-US" sz="9600" dirty="0"/>
              <a:t>.  The four dimensions of recovery are</a:t>
            </a:r>
            <a:r>
              <a:rPr lang="en-US" sz="9600" dirty="0" smtClean="0"/>
              <a:t>:</a:t>
            </a:r>
          </a:p>
          <a:p>
            <a:pPr marL="0" indent="0">
              <a:buNone/>
              <a:defRPr/>
            </a:pPr>
            <a:endParaRPr lang="en-US" dirty="0"/>
          </a:p>
          <a:p>
            <a:pPr marL="236538" indent="-225425">
              <a:buFont typeface="Arial" pitchFamily="34" charset="0"/>
              <a:buChar char="•"/>
              <a:defRPr/>
            </a:pPr>
            <a:r>
              <a:rPr lang="en-US" sz="9600" b="1" i="1" dirty="0"/>
              <a:t>Health</a:t>
            </a:r>
            <a:r>
              <a:rPr lang="en-US" sz="9600" dirty="0"/>
              <a:t>: living in a physically and emotionally healthy way as well as overcoming or managing one’s disease(s) or symptoms;</a:t>
            </a:r>
          </a:p>
          <a:p>
            <a:pPr marL="236538" indent="-225425">
              <a:buFont typeface="Arial" pitchFamily="34" charset="0"/>
              <a:buChar char="•"/>
              <a:defRPr/>
            </a:pPr>
            <a:endParaRPr lang="en-US" sz="9600" b="1" i="1" dirty="0"/>
          </a:p>
          <a:p>
            <a:pPr marL="236538" indent="-225425">
              <a:buFont typeface="Arial" pitchFamily="34" charset="0"/>
              <a:buChar char="•"/>
              <a:defRPr/>
            </a:pPr>
            <a:r>
              <a:rPr lang="en-US" sz="9600" b="1" i="1" dirty="0"/>
              <a:t>Home:</a:t>
            </a:r>
            <a:r>
              <a:rPr lang="en-US" sz="9600" dirty="0"/>
              <a:t> a stable, safe and recovery conducive place to live;</a:t>
            </a:r>
          </a:p>
          <a:p>
            <a:pPr marL="236538" indent="-225425">
              <a:buFont typeface="Arial" pitchFamily="34" charset="0"/>
              <a:buChar char="•"/>
              <a:defRPr/>
            </a:pPr>
            <a:endParaRPr lang="en-US" sz="9600" b="1" i="1" dirty="0"/>
          </a:p>
          <a:p>
            <a:pPr marL="236538" indent="-225425">
              <a:buFont typeface="Arial" pitchFamily="34" charset="0"/>
              <a:buChar char="•"/>
              <a:defRPr/>
            </a:pPr>
            <a:r>
              <a:rPr lang="en-US" sz="9600" b="1" i="1" dirty="0"/>
              <a:t>Purpose:</a:t>
            </a:r>
            <a:r>
              <a:rPr lang="en-US" sz="9600" dirty="0"/>
              <a:t> meaningful daily activities, such as a job, school, volunteerism, family caretaking, or creative endeavors, and the independence, income and resources to participate in society; and</a:t>
            </a:r>
          </a:p>
          <a:p>
            <a:pPr marL="236538" indent="-225425">
              <a:buFont typeface="Arial" pitchFamily="34" charset="0"/>
              <a:buChar char="•"/>
              <a:defRPr/>
            </a:pPr>
            <a:endParaRPr lang="en-US" sz="9600" b="1" i="1" dirty="0"/>
          </a:p>
          <a:p>
            <a:pPr marL="236538" indent="-225425">
              <a:buFont typeface="Arial" pitchFamily="34" charset="0"/>
              <a:buChar char="•"/>
              <a:defRPr/>
            </a:pPr>
            <a:r>
              <a:rPr lang="en-US" sz="9600" b="1" i="1" dirty="0"/>
              <a:t>Community</a:t>
            </a:r>
            <a:r>
              <a:rPr lang="en-US" sz="9600" dirty="0"/>
              <a:t>: relationships and social networks that provide support, friendship, love, and hope.</a:t>
            </a:r>
            <a:r>
              <a:rPr lang="en-US" sz="9600" b="1" dirty="0"/>
              <a:t> </a:t>
            </a:r>
            <a:endParaRPr lang="en-US" sz="9600" dirty="0"/>
          </a:p>
          <a:p>
            <a:pPr>
              <a:buFont typeface="Wingdings" pitchFamily="2" charset="2"/>
              <a:buChar char="v"/>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238076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57" y="365125"/>
            <a:ext cx="11430000" cy="1325563"/>
          </a:xfrm>
          <a:solidFill>
            <a:schemeClr val="accent2"/>
          </a:solidFill>
        </p:spPr>
        <p:txBody>
          <a:bodyPr/>
          <a:lstStyle/>
          <a:p>
            <a:r>
              <a:rPr lang="en-US" dirty="0"/>
              <a:t>William White </a:t>
            </a:r>
            <a:r>
              <a:rPr lang="en-US" sz="2000" dirty="0" smtClean="0"/>
              <a:t>(</a:t>
            </a:r>
            <a:r>
              <a:rPr lang="en-US" sz="2000" dirty="0">
                <a:solidFill>
                  <a:schemeClr val="bg1"/>
                </a:solidFill>
                <a:hlinkClick r:id="rId2">
                  <a:extLst>
                    <a:ext uri="{A12FA001-AC4F-418D-AE19-62706E023703}">
                      <ahyp:hlinkClr xmlns="" xmlns:ahyp="http://schemas.microsoft.com/office/drawing/2018/hyperlinkcolor" val="tx"/>
                    </a:ext>
                  </a:extLst>
                </a:hlinkClick>
              </a:rPr>
              <a:t>www.williamwhitepapaers.com</a:t>
            </a:r>
            <a:r>
              <a:rPr lang="en-US" sz="2000" dirty="0"/>
              <a:t>)</a:t>
            </a:r>
          </a:p>
        </p:txBody>
      </p:sp>
      <p:sp>
        <p:nvSpPr>
          <p:cNvPr id="3" name="Text Placeholder 2"/>
          <p:cNvSpPr>
            <a:spLocks noGrp="1"/>
          </p:cNvSpPr>
          <p:nvPr>
            <p:ph type="body" idx="1"/>
          </p:nvPr>
        </p:nvSpPr>
        <p:spPr>
          <a:xfrm>
            <a:off x="594168" y="1981200"/>
            <a:ext cx="10972800" cy="4063940"/>
          </a:xfrm>
        </p:spPr>
        <p:txBody>
          <a:bodyPr/>
          <a:lstStyle/>
          <a:p>
            <a:pPr marL="68580" indent="0">
              <a:spcBef>
                <a:spcPct val="20000"/>
              </a:spcBef>
              <a:buClr>
                <a:schemeClr val="tx1"/>
              </a:buClr>
              <a:buSzPct val="75000"/>
              <a:buNone/>
            </a:pPr>
            <a:r>
              <a:rPr lang="en-US" dirty="0"/>
              <a:t>“The experience of a </a:t>
            </a:r>
            <a:r>
              <a:rPr lang="en-US" b="1" dirty="0"/>
              <a:t>meaningful productive life </a:t>
            </a:r>
            <a:r>
              <a:rPr lang="en-US" dirty="0"/>
              <a:t>within the limits imposed by the risks of addiction.  Recovery is both the </a:t>
            </a:r>
            <a:r>
              <a:rPr lang="en-US" b="1" dirty="0"/>
              <a:t>acceptance and transcendence of limitation</a:t>
            </a:r>
            <a:r>
              <a:rPr lang="en-US" dirty="0"/>
              <a:t>.  It is the achievement of optimal health – the process of </a:t>
            </a:r>
            <a:r>
              <a:rPr lang="en-US" b="1" dirty="0"/>
              <a:t>rising above and becoming more than an illness</a:t>
            </a:r>
            <a:r>
              <a:rPr lang="en-US" dirty="0"/>
              <a:t>.  </a:t>
            </a:r>
          </a:p>
          <a:p>
            <a:pPr>
              <a:spcBef>
                <a:spcPct val="20000"/>
              </a:spcBef>
              <a:buClr>
                <a:schemeClr val="tx1"/>
              </a:buClr>
              <a:buSzPct val="75000"/>
            </a:pPr>
            <a:endParaRPr lang="en-US" dirty="0"/>
          </a:p>
          <a:p>
            <a:pPr marL="68580" indent="0">
              <a:spcBef>
                <a:spcPct val="20000"/>
              </a:spcBef>
              <a:buClr>
                <a:schemeClr val="tx1"/>
              </a:buClr>
              <a:buSzPct val="75000"/>
              <a:buNone/>
            </a:pPr>
            <a:r>
              <a:rPr lang="en-US" dirty="0"/>
              <a:t>Recovery in contrast to treatment </a:t>
            </a:r>
            <a:r>
              <a:rPr lang="en-US" b="1" dirty="0"/>
              <a:t>is both done and defined by the person’s recovery</a:t>
            </a:r>
            <a:r>
              <a:rPr lang="en-US" dirty="0"/>
              <a:t>.”</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1684464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51114" y="1229179"/>
            <a:ext cx="10515600" cy="3948113"/>
          </a:xfrm>
          <a:solidFill>
            <a:schemeClr val="accent2"/>
          </a:solidFill>
        </p:spPr>
        <p:txBody>
          <a:bodyPr>
            <a:normAutofit lnSpcReduction="10000"/>
          </a:bodyPr>
          <a:lstStyle/>
          <a:p>
            <a:pPr marL="0" lvl="0" indent="0">
              <a:buNone/>
            </a:pPr>
            <a:r>
              <a:rPr lang="en-US" sz="4000" b="1" dirty="0" smtClean="0"/>
              <a:t>Let’s Begin with a Critical </a:t>
            </a:r>
          </a:p>
          <a:p>
            <a:pPr marL="0" lvl="0" indent="0">
              <a:buNone/>
            </a:pPr>
            <a:r>
              <a:rPr lang="en-US" sz="4000" b="1" dirty="0" smtClean="0"/>
              <a:t>and Grounding Question:</a:t>
            </a:r>
          </a:p>
          <a:p>
            <a:pPr marL="514350" lvl="0" indent="-514350">
              <a:buFont typeface="+mj-lt"/>
              <a:buAutoNum type="arabicPeriod"/>
            </a:pPr>
            <a:endParaRPr lang="en-US" sz="4000" dirty="0"/>
          </a:p>
          <a:p>
            <a:pPr marL="968375" lvl="0" indent="0">
              <a:buNone/>
            </a:pPr>
            <a:r>
              <a:rPr lang="en-US" sz="4000" dirty="0" smtClean="0"/>
              <a:t>When </a:t>
            </a:r>
            <a:r>
              <a:rPr lang="en-US" sz="4000" dirty="0"/>
              <a:t>are </a:t>
            </a:r>
            <a:r>
              <a:rPr lang="en-US" sz="4000" dirty="0" smtClean="0"/>
              <a:t>People </a:t>
            </a:r>
            <a:r>
              <a:rPr lang="en-US" sz="4000" dirty="0"/>
              <a:t>in Recovery</a:t>
            </a:r>
            <a:r>
              <a:rPr lang="en-US" sz="4000" dirty="0" smtClean="0"/>
              <a:t>?</a:t>
            </a:r>
          </a:p>
          <a:p>
            <a:pPr marL="968375" lvl="0" indent="0">
              <a:buFont typeface="+mj-lt"/>
              <a:buAutoNum type="arabicPeriod"/>
            </a:pPr>
            <a:endParaRPr lang="en-US" sz="4000" dirty="0"/>
          </a:p>
          <a:p>
            <a:pPr marL="968375" lvl="0" indent="0">
              <a:buNone/>
            </a:pPr>
            <a:r>
              <a:rPr lang="en-US" sz="4000" dirty="0" smtClean="0"/>
              <a:t>When </a:t>
            </a:r>
            <a:r>
              <a:rPr lang="en-US" sz="4000" u="sng" dirty="0" smtClean="0"/>
              <a:t>They</a:t>
            </a:r>
            <a:r>
              <a:rPr lang="en-US" sz="4000" dirty="0" smtClean="0"/>
              <a:t> Say They Are!</a:t>
            </a:r>
            <a:endParaRPr lang="en-US" sz="4000" dirty="0"/>
          </a:p>
        </p:txBody>
      </p:sp>
    </p:spTree>
    <p:custDataLst>
      <p:tags r:id="rId1"/>
    </p:custDataLst>
    <p:extLst>
      <p:ext uri="{BB962C8B-B14F-4D97-AF65-F5344CB8AC3E}">
        <p14:creationId xmlns:p14="http://schemas.microsoft.com/office/powerpoint/2010/main" val="81325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65125"/>
            <a:ext cx="11059885" cy="1325563"/>
          </a:xfrm>
          <a:solidFill>
            <a:schemeClr val="accent2"/>
          </a:solidFill>
        </p:spPr>
        <p:txBody>
          <a:bodyPr>
            <a:normAutofit/>
          </a:bodyPr>
          <a:lstStyle/>
          <a:p>
            <a:pPr algn="ctr"/>
            <a:r>
              <a:rPr lang="en-US" dirty="0" smtClean="0"/>
              <a:t>What Misconceptions Exists and </a:t>
            </a:r>
            <a:br>
              <a:rPr lang="en-US" dirty="0" smtClean="0"/>
            </a:br>
            <a:r>
              <a:rPr lang="en-US" dirty="0" smtClean="0"/>
              <a:t>Persist About Harm Reduction?</a:t>
            </a:r>
            <a:endParaRPr lang="en-US" dirty="0"/>
          </a:p>
        </p:txBody>
      </p:sp>
      <p:sp>
        <p:nvSpPr>
          <p:cNvPr id="3" name="Content Placeholder 2"/>
          <p:cNvSpPr>
            <a:spLocks noGrp="1"/>
          </p:cNvSpPr>
          <p:nvPr>
            <p:ph idx="1"/>
          </p:nvPr>
        </p:nvSpPr>
        <p:spPr/>
        <p:txBody>
          <a:bodyPr>
            <a:normAutofit/>
          </a:bodyPr>
          <a:lstStyle/>
          <a:p>
            <a:r>
              <a:rPr lang="en-US" sz="2400" dirty="0" smtClean="0"/>
              <a:t>Condones Active Drug Use</a:t>
            </a:r>
          </a:p>
          <a:p>
            <a:endParaRPr lang="en-US" sz="2400" dirty="0"/>
          </a:p>
          <a:p>
            <a:r>
              <a:rPr lang="en-US" sz="2400" dirty="0" smtClean="0"/>
              <a:t>No Evidence of Effectiveness</a:t>
            </a:r>
          </a:p>
          <a:p>
            <a:endParaRPr lang="en-US" sz="2400" dirty="0"/>
          </a:p>
          <a:p>
            <a:r>
              <a:rPr lang="en-US" sz="2400" dirty="0" smtClean="0"/>
              <a:t>Designed to Control People</a:t>
            </a:r>
          </a:p>
          <a:p>
            <a:endParaRPr lang="en-US" sz="2400" dirty="0"/>
          </a:p>
          <a:p>
            <a:r>
              <a:rPr lang="en-US" sz="2400" dirty="0" smtClean="0"/>
              <a:t>People who Promote it Don’t Understand Substance Use Disorders</a:t>
            </a:r>
          </a:p>
          <a:p>
            <a:endParaRPr lang="en-US" sz="2400" dirty="0"/>
          </a:p>
          <a:p>
            <a:r>
              <a:rPr lang="en-US" sz="2400" dirty="0" smtClean="0"/>
              <a:t>Waste of Resources</a:t>
            </a:r>
          </a:p>
          <a:p>
            <a:endParaRPr lang="en-US" sz="2400" dirty="0"/>
          </a:p>
          <a:p>
            <a:endParaRPr lang="en-US" sz="2400" dirty="0" smtClean="0"/>
          </a:p>
          <a:p>
            <a:endParaRPr lang="en-US" sz="2400" dirty="0"/>
          </a:p>
          <a:p>
            <a:endParaRPr lang="en-US" sz="2400" dirty="0" smtClean="0"/>
          </a:p>
          <a:p>
            <a:endParaRPr lang="en-US" sz="2400" dirty="0"/>
          </a:p>
          <a:p>
            <a:endParaRPr lang="en-US" sz="2400" dirty="0"/>
          </a:p>
        </p:txBody>
      </p:sp>
    </p:spTree>
    <p:custDataLst>
      <p:tags r:id="rId1"/>
    </p:custDataLst>
    <p:extLst>
      <p:ext uri="{BB962C8B-B14F-4D97-AF65-F5344CB8AC3E}">
        <p14:creationId xmlns:p14="http://schemas.microsoft.com/office/powerpoint/2010/main" val="517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3" y="365125"/>
            <a:ext cx="11930743" cy="1325563"/>
          </a:xfrm>
          <a:solidFill>
            <a:schemeClr val="accent2"/>
          </a:solidFill>
        </p:spPr>
        <p:txBody>
          <a:bodyPr>
            <a:normAutofit/>
          </a:bodyPr>
          <a:lstStyle/>
          <a:p>
            <a:r>
              <a:rPr lang="en-US" dirty="0"/>
              <a:t>Federal Changes </a:t>
            </a:r>
            <a:r>
              <a:rPr lang="en-US" dirty="0" smtClean="0"/>
              <a:t>Related </a:t>
            </a:r>
            <a:r>
              <a:rPr lang="en-US" dirty="0"/>
              <a:t>to Harm Reduction</a:t>
            </a:r>
          </a:p>
        </p:txBody>
      </p:sp>
      <p:sp>
        <p:nvSpPr>
          <p:cNvPr id="3" name="Text Placeholder 2"/>
          <p:cNvSpPr>
            <a:spLocks noGrp="1"/>
          </p:cNvSpPr>
          <p:nvPr>
            <p:ph idx="1"/>
          </p:nvPr>
        </p:nvSpPr>
        <p:spPr/>
        <p:txBody>
          <a:bodyPr>
            <a:normAutofit fontScale="92500" lnSpcReduction="10000"/>
          </a:bodyPr>
          <a:lstStyle/>
          <a:p>
            <a:r>
              <a:rPr lang="en-US" dirty="0"/>
              <a:t>SAMHSA, CDC, ONDCP 2 Day Summit on Harm Reduction in December 2021</a:t>
            </a:r>
          </a:p>
          <a:p>
            <a:endParaRPr lang="en-US" dirty="0" smtClean="0"/>
          </a:p>
          <a:p>
            <a:r>
              <a:rPr lang="en-US" dirty="0" smtClean="0"/>
              <a:t>Harm </a:t>
            </a:r>
            <a:r>
              <a:rPr lang="en-US" dirty="0"/>
              <a:t>Reduction Defined, Principles Established</a:t>
            </a:r>
          </a:p>
          <a:p>
            <a:endParaRPr lang="en-US" dirty="0" smtClean="0"/>
          </a:p>
          <a:p>
            <a:r>
              <a:rPr lang="en-US" dirty="0" smtClean="0"/>
              <a:t>Steering </a:t>
            </a:r>
            <a:r>
              <a:rPr lang="en-US" dirty="0"/>
              <a:t>Committee Established and Providing Input</a:t>
            </a:r>
          </a:p>
          <a:p>
            <a:endParaRPr lang="en-US" dirty="0" smtClean="0"/>
          </a:p>
          <a:p>
            <a:r>
              <a:rPr lang="en-US" dirty="0" smtClean="0"/>
              <a:t>National </a:t>
            </a:r>
            <a:r>
              <a:rPr lang="en-US" dirty="0"/>
              <a:t>Harm Reduction Technical Assistance Center Established</a:t>
            </a:r>
          </a:p>
          <a:p>
            <a:endParaRPr lang="en-US" dirty="0" smtClean="0"/>
          </a:p>
          <a:p>
            <a:r>
              <a:rPr lang="en-US" dirty="0" smtClean="0"/>
              <a:t>Millions in </a:t>
            </a:r>
            <a:r>
              <a:rPr lang="en-US" dirty="0"/>
              <a:t>Initial Funding Made Available; More to Follow!</a:t>
            </a:r>
          </a:p>
          <a:p>
            <a:endParaRPr lang="en-US" dirty="0"/>
          </a:p>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217350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r>
              <a:rPr lang="en-US" dirty="0"/>
              <a:t>Definition of Harm Reduction</a:t>
            </a:r>
          </a:p>
        </p:txBody>
      </p:sp>
      <p:sp>
        <p:nvSpPr>
          <p:cNvPr id="3" name="Content Placeholder 2"/>
          <p:cNvSpPr>
            <a:spLocks noGrp="1"/>
          </p:cNvSpPr>
          <p:nvPr>
            <p:ph idx="1"/>
          </p:nvPr>
        </p:nvSpPr>
        <p:spPr/>
        <p:txBody>
          <a:bodyPr>
            <a:normAutofit/>
          </a:bodyPr>
          <a:lstStyle/>
          <a:p>
            <a:r>
              <a:rPr lang="en-US" dirty="0"/>
              <a:t>Harm </a:t>
            </a:r>
            <a:r>
              <a:rPr lang="en-US" dirty="0" smtClean="0"/>
              <a:t>Reduction </a:t>
            </a:r>
            <a:r>
              <a:rPr lang="en-US" dirty="0"/>
              <a:t>is a set of </a:t>
            </a:r>
            <a:r>
              <a:rPr lang="en-US" b="1" dirty="0"/>
              <a:t>practical strategies and ideas aimed at reducing the negative consequences</a:t>
            </a:r>
            <a:r>
              <a:rPr lang="en-US" dirty="0"/>
              <a:t> associated with drug use</a:t>
            </a:r>
            <a:r>
              <a:rPr lang="en-US" dirty="0" smtClean="0"/>
              <a:t>.</a:t>
            </a:r>
          </a:p>
          <a:p>
            <a:endParaRPr lang="en-US" dirty="0"/>
          </a:p>
          <a:p>
            <a:r>
              <a:rPr lang="en-US" dirty="0"/>
              <a:t>Harm reduction is also a </a:t>
            </a:r>
            <a:r>
              <a:rPr lang="en-US" b="1" dirty="0"/>
              <a:t>movement for social justice </a:t>
            </a:r>
            <a:r>
              <a:rPr lang="en-US" dirty="0"/>
              <a:t>built on a belief in, and </a:t>
            </a:r>
            <a:r>
              <a:rPr lang="en-US" b="1" dirty="0"/>
              <a:t>respect for, the rights of people </a:t>
            </a:r>
            <a:r>
              <a:rPr lang="en-US" dirty="0"/>
              <a:t>who use drugs. </a:t>
            </a:r>
            <a:endParaRPr lang="en-US" dirty="0" smtClean="0"/>
          </a:p>
          <a:p>
            <a:endParaRPr lang="en-US" dirty="0" smtClean="0"/>
          </a:p>
          <a:p>
            <a:pPr marL="0" indent="0">
              <a:buNone/>
            </a:pPr>
            <a:r>
              <a:rPr lang="en-US" sz="2000" b="1" dirty="0" smtClean="0"/>
              <a:t>Source: </a:t>
            </a:r>
            <a:r>
              <a:rPr lang="en-US" sz="2000" dirty="0" smtClean="0"/>
              <a:t>National </a:t>
            </a:r>
            <a:r>
              <a:rPr lang="en-US" sz="2000" dirty="0"/>
              <a:t>Harm Reduction Coalition, </a:t>
            </a:r>
            <a:r>
              <a:rPr lang="en-US" sz="2000" dirty="0" smtClean="0"/>
              <a:t>2021</a:t>
            </a:r>
            <a:r>
              <a:rPr lang="en-US" dirty="0" smtClean="0"/>
              <a:t> </a:t>
            </a:r>
            <a:endParaRPr lang="en-US" dirty="0"/>
          </a:p>
          <a:p>
            <a:endParaRPr lang="en-US" dirty="0"/>
          </a:p>
        </p:txBody>
      </p:sp>
      <p:sp>
        <p:nvSpPr>
          <p:cNvPr id="4" name="Slide Number Placeholder 3">
            <a:extLst>
              <a:ext uri="{FF2B5EF4-FFF2-40B4-BE49-F238E27FC236}">
                <a16:creationId xmlns="" xmlns:a16="http://schemas.microsoft.com/office/drawing/2014/main" id="{B4758DD2-EE3B-003A-8587-41BD0449206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1870413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171" y="2553154"/>
            <a:ext cx="10515600" cy="1325563"/>
          </a:xfrm>
          <a:solidFill>
            <a:schemeClr val="accent2"/>
          </a:solidFill>
        </p:spPr>
        <p:txBody>
          <a:bodyPr>
            <a:normAutofit/>
          </a:bodyPr>
          <a:lstStyle/>
          <a:p>
            <a:pPr algn="ctr"/>
            <a:r>
              <a:rPr lang="en-US" dirty="0" smtClean="0"/>
              <a:t>Raise Your Hand if </a:t>
            </a:r>
            <a:br>
              <a:rPr lang="en-US" dirty="0" smtClean="0"/>
            </a:br>
            <a:r>
              <a:rPr lang="en-US" dirty="0" smtClean="0"/>
              <a:t>You Practice Harm Reduction</a:t>
            </a:r>
            <a:endParaRPr lang="en-US" dirty="0"/>
          </a:p>
        </p:txBody>
      </p:sp>
      <p:sp>
        <p:nvSpPr>
          <p:cNvPr id="4" name="Slide Number Placeholder 3">
            <a:extLst>
              <a:ext uri="{FF2B5EF4-FFF2-40B4-BE49-F238E27FC236}">
                <a16:creationId xmlns="" xmlns:a16="http://schemas.microsoft.com/office/drawing/2014/main" id="{B4758DD2-EE3B-003A-8587-41BD0449206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10706274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2894</TotalTime>
  <Words>1267</Words>
  <Application>Microsoft Office PowerPoint</Application>
  <PresentationFormat>Custom</PresentationFormat>
  <Paragraphs>187</Paragraphs>
  <Slides>23</Slides>
  <Notes>10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Harm Reduction:  The Role of Peers</vt:lpstr>
      <vt:lpstr>Learning Objectives</vt:lpstr>
      <vt:lpstr>Recovery Definition (SAMHSA)</vt:lpstr>
      <vt:lpstr>William White (www.williamwhitepapaers.com)</vt:lpstr>
      <vt:lpstr>PowerPoint Presentation</vt:lpstr>
      <vt:lpstr>What Misconceptions Exists and  Persist About Harm Reduction?</vt:lpstr>
      <vt:lpstr>Federal Changes Related to Harm Reduction</vt:lpstr>
      <vt:lpstr>Definition of Harm Reduction</vt:lpstr>
      <vt:lpstr>Raise Your Hand if  You Practice Harm Reduction</vt:lpstr>
      <vt:lpstr>Reducing Harm From What?</vt:lpstr>
      <vt:lpstr>Why Should Peers  Support Harm Reduction?</vt:lpstr>
      <vt:lpstr>Stages of Change</vt:lpstr>
      <vt:lpstr>Framing and Context for Stages of Change</vt:lpstr>
      <vt:lpstr>Context for Stages of Change</vt:lpstr>
      <vt:lpstr>Harm Reduction Principles (National Harm Reduction Coalition, 2021) </vt:lpstr>
      <vt:lpstr>Harm Reduction Principles (cont.)</vt:lpstr>
      <vt:lpstr>Harm Reduction Principles (end)</vt:lpstr>
      <vt:lpstr>Harm Reduction Strategies and Tools</vt:lpstr>
      <vt:lpstr>What’s the Most Controversial  Strategy in Harm Reduction Today?</vt:lpstr>
      <vt:lpstr>Peer Roles in Supporting Harm Reduction</vt:lpstr>
      <vt:lpstr>Peer Roles in Supporting Harm Reduction</vt:lpstr>
      <vt:lpstr>Questions and Discussion</vt:lpstr>
      <vt:lpstr>іGracias!  -  Thank You!</vt:lpstr>
    </vt:vector>
  </TitlesOfParts>
  <Company>UMKC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Haner Hernandez</cp:lastModifiedBy>
  <cp:revision>108</cp:revision>
  <dcterms:created xsi:type="dcterms:W3CDTF">2017-10-19T14:29:41Z</dcterms:created>
  <dcterms:modified xsi:type="dcterms:W3CDTF">2024-05-15T03:25:24Z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